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6"/>
  </p:notesMasterIdLst>
  <p:sldIdLst>
    <p:sldId id="256" r:id="rId2"/>
    <p:sldId id="284" r:id="rId3"/>
    <p:sldId id="258" r:id="rId4"/>
    <p:sldId id="285" r:id="rId5"/>
    <p:sldId id="286" r:id="rId6"/>
    <p:sldId id="261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87" r:id="rId15"/>
    <p:sldId id="269" r:id="rId16"/>
    <p:sldId id="288" r:id="rId17"/>
    <p:sldId id="270" r:id="rId18"/>
    <p:sldId id="271" r:id="rId19"/>
    <p:sldId id="272" r:id="rId20"/>
    <p:sldId id="273" r:id="rId21"/>
    <p:sldId id="289" r:id="rId22"/>
    <p:sldId id="274" r:id="rId23"/>
    <p:sldId id="290" r:id="rId24"/>
    <p:sldId id="275" r:id="rId25"/>
    <p:sldId id="276" r:id="rId26"/>
    <p:sldId id="277" r:id="rId27"/>
    <p:sldId id="278" r:id="rId28"/>
    <p:sldId id="262" r:id="rId29"/>
    <p:sldId id="291" r:id="rId30"/>
    <p:sldId id="292" r:id="rId31"/>
    <p:sldId id="293" r:id="rId32"/>
    <p:sldId id="279" r:id="rId33"/>
    <p:sldId id="282" r:id="rId34"/>
    <p:sldId id="294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/>
    <p:restoredTop sz="87251"/>
  </p:normalViewPr>
  <p:slideViewPr>
    <p:cSldViewPr snapToGrid="0" snapToObjects="1">
      <p:cViewPr varScale="1">
        <p:scale>
          <a:sx n="86" d="100"/>
          <a:sy n="86" d="100"/>
        </p:scale>
        <p:origin x="2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LB" dirty="0"/>
              <a:t>sually valid and same are better than full</a:t>
            </a:r>
          </a:p>
        </p:txBody>
      </p:sp>
    </p:spTree>
    <p:extLst>
      <p:ext uri="{BB962C8B-B14F-4D97-AF65-F5344CB8AC3E}">
        <p14:creationId xmlns:p14="http://schemas.microsoft.com/office/powerpoint/2010/main" val="31707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Both locally connected layers and tiled convolutional layers have an interesting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interaction with max-pooling: the detector units of these layers are driven by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different filters. If these filters learn to detect different transformed versions of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same underlying features, then the max-pooled units become invariant to the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learned transformation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16918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LB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L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LB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LB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L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LB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L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/>
                <a:r>
                  <a:rPr lang="en-US" b="0" i="0" dirty="0">
                    <a:latin typeface="Cambria Math" panose="02040503050406030204" pitchFamily="18" charset="0"/>
                  </a:rPr>
                  <a:t>(𝑗</a:t>
                </a:r>
                <a:r>
                  <a:rPr lang="en-LB" i="0" dirty="0">
                    <a:latin typeface="Cambria Math" panose="02040503050406030204" pitchFamily="18" charset="0"/>
                  </a:rPr>
                  <a:t>−1)𝑠+𝑚=𝑢</a:t>
                </a:r>
                <a:r>
                  <a:rPr lang="en-US" b="0" i="0" dirty="0">
                    <a:latin typeface="Cambria Math" panose="02040503050406030204" pitchFamily="18" charset="0"/>
                  </a:rPr>
                  <a:t>⇒𝑚=𝑢−(𝑗−1)𝑠</a:t>
                </a:r>
                <a:endParaRPr lang="en-LB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1936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LB" dirty="0"/>
              <a:t>Why g and c re-appear? </a:t>
            </a:r>
            <a:r>
              <a:rPr lang="en-US" dirty="0"/>
              <a:t>L</a:t>
            </a:r>
            <a:r>
              <a:rPr lang="en-LB" dirty="0"/>
              <a:t>eft as an exercise</a:t>
            </a:r>
          </a:p>
        </p:txBody>
      </p:sp>
    </p:spTree>
    <p:extLst>
      <p:ext uri="{BB962C8B-B14F-4D97-AF65-F5344CB8AC3E}">
        <p14:creationId xmlns:p14="http://schemas.microsoft.com/office/powerpoint/2010/main" val="243560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An example of a recurrent convolutional network for pixel labeling. The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input is an image tensor X, with axes corresponding to image rows, image columns, and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channels (red, green, blue). The goal is to output a tensor of labels Yˆ, with a probability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distribution over labels for each pixel. This tensor has axes corresponding to image rows,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image columns, and the different classes. Rather than outputting Yˆ in a single shot, the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recurrent network iteratively refines its estimate Yˆ by using a previous estimate of Yˆ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 input for creating a new estimate. The same parameters are used for each updated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estimate, and the estimate can be refined as many times as we wish. The tensor of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convolution kernels U is used on each step to compute the hidden representation given the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input image. The kernel tensor V is used to produce an estimate of the labels given the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hidden values. On all but the first step, the kernels W are convolved over ˆ Y to provide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input to the hidden layer. On the first time step, this term is replaced by zero. Because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same parameters are used on each step, this is an example of a recurrent network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061858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5193084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(Goodfellow 2016)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794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4770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300601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60600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985262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316448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696496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5837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7809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171700"/>
            <a:ext cx="110998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172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Wingdings" pitchFamily="2" charset="2"/>
        <a:buChar char="q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Courier New" panose="02070309020205020404" pitchFamily="49" charset="0"/>
        <a:buChar char="o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ogn6veSyxA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onvolutional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Convolutional Networks</a:t>
            </a:r>
          </a:p>
        </p:txBody>
      </p:sp>
      <p:sp>
        <p:nvSpPr>
          <p:cNvPr id="121" name="Lecture slides for Chapter 9 of Deep Learning…"/>
          <p:cNvSpPr>
            <a:spLocks noGrp="1"/>
          </p:cNvSpPr>
          <p:nvPr>
            <p:ph type="body" sz="quarter" idx="1"/>
          </p:nvPr>
        </p:nvSpPr>
        <p:spPr>
          <a:xfrm>
            <a:off x="1270000" y="5029199"/>
            <a:ext cx="10464800" cy="1607127"/>
          </a:xfrm>
          <a:prstGeom prst="rect">
            <a:avLst/>
          </a:prstGeom>
        </p:spPr>
        <p:txBody>
          <a:bodyPr/>
          <a:lstStyle/>
          <a:p>
            <a:pPr defTabSz="414781">
              <a:defRPr sz="2272"/>
            </a:pPr>
            <a:r>
              <a:rPr dirty="0"/>
              <a:t>Lecture slides for Chapter 9 of </a:t>
            </a:r>
            <a:r>
              <a:rPr i="1" dirty="0"/>
              <a:t>Deep Learning</a:t>
            </a:r>
          </a:p>
          <a:p>
            <a:pPr defTabSz="414781">
              <a:defRPr sz="2272"/>
            </a:pPr>
            <a:r>
              <a:rPr dirty="0"/>
              <a:t>Ian Goodfellow</a:t>
            </a:r>
          </a:p>
          <a:p>
            <a:pPr defTabSz="414781">
              <a:defRPr sz="2272"/>
            </a:pPr>
            <a:r>
              <a:rPr dirty="0"/>
              <a:t>2016-09-12</a:t>
            </a:r>
            <a:endParaRPr lang="en-US" dirty="0"/>
          </a:p>
          <a:p>
            <a:pPr defTabSz="414781">
              <a:defRPr sz="2272"/>
            </a:pPr>
            <a:r>
              <a:rPr lang="en-US" dirty="0">
                <a:solidFill>
                  <a:schemeClr val="accent1"/>
                </a:solidFill>
              </a:rPr>
              <a:t>Adapted by </a:t>
            </a:r>
            <a:r>
              <a:rPr lang="en-US" dirty="0" err="1">
                <a:solidFill>
                  <a:schemeClr val="accent1"/>
                </a:solidFill>
              </a:rPr>
              <a:t>m.n.</a:t>
            </a:r>
            <a:r>
              <a:rPr lang="en-US" dirty="0">
                <a:solidFill>
                  <a:schemeClr val="accent1"/>
                </a:solidFill>
              </a:rPr>
              <a:t> for CMPS 392</a:t>
            </a:r>
          </a:p>
          <a:p>
            <a:pPr defTabSz="414781">
              <a:defRPr sz="2272"/>
            </a:pPr>
            <a:endParaRPr lang="en-US" dirty="0"/>
          </a:p>
          <a:p>
            <a:pPr defTabSz="414781">
              <a:defRPr sz="2272"/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rowing Receptive Field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r>
              <a:t>Growing Receptive Fields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919" y="2130668"/>
            <a:ext cx="8748962" cy="496035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Figure 9.4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495897-C831-8A4E-A831-7B17347324DE}"/>
              </a:ext>
            </a:extLst>
          </p:cNvPr>
          <p:cNvSpPr/>
          <p:nvPr/>
        </p:nvSpPr>
        <p:spPr>
          <a:xfrm>
            <a:off x="3251199" y="7154363"/>
            <a:ext cx="70150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Helvetica" pitchFamily="2" charset="0"/>
              </a:rPr>
              <a:t>Even though direct connections in a convolutional net are very sparse, units in the deeper layers can be indirectly connected to all or most of the  </a:t>
            </a:r>
            <a:r>
              <a:rPr lang="en-US" sz="2400" dirty="0" err="1">
                <a:solidFill>
                  <a:schemeClr val="accent1"/>
                </a:solidFill>
                <a:latin typeface="Helvetica" pitchFamily="2" charset="0"/>
              </a:rPr>
              <a:t>xinput</a:t>
            </a:r>
            <a:r>
              <a:rPr lang="en-US" sz="2400" dirty="0">
                <a:solidFill>
                  <a:schemeClr val="accent1"/>
                </a:solidFill>
                <a:latin typeface="Helvetica" pitchFamily="2" charset="0"/>
              </a:rPr>
              <a:t> image.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arameter Shar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Parameter Sharing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59" y="2190255"/>
            <a:ext cx="8589682" cy="664309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Line"/>
          <p:cNvSpPr/>
          <p:nvPr/>
        </p:nvSpPr>
        <p:spPr>
          <a:xfrm>
            <a:off x="1639093" y="5511800"/>
            <a:ext cx="972661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2" name="Convolution shares the same parameters across all spatial locations"/>
          <p:cNvSpPr txBox="1"/>
          <p:nvPr/>
        </p:nvSpPr>
        <p:spPr>
          <a:xfrm>
            <a:off x="356946" y="2508249"/>
            <a:ext cx="356104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Convolution shares the same parameters across all spatial locations</a:t>
            </a:r>
          </a:p>
        </p:txBody>
      </p:sp>
      <p:sp>
        <p:nvSpPr>
          <p:cNvPr id="203" name="Traditional matrix multiplication does not share any parameters"/>
          <p:cNvSpPr txBox="1"/>
          <p:nvPr/>
        </p:nvSpPr>
        <p:spPr>
          <a:xfrm>
            <a:off x="255346" y="5911849"/>
            <a:ext cx="356104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Traditional matrix multiplication does not share any parameters</a:t>
            </a:r>
          </a:p>
        </p:txBody>
      </p:sp>
      <p:sp>
        <p:nvSpPr>
          <p:cNvPr id="204" name="Figure 9.5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9.5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dge Detection by Conv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Edge Detection by Convolution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84" y="2565853"/>
            <a:ext cx="3707895" cy="3235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686" y="4139506"/>
            <a:ext cx="3670028" cy="32271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9" name="Table"/>
          <p:cNvGraphicFramePr/>
          <p:nvPr/>
        </p:nvGraphicFramePr>
        <p:xfrm>
          <a:off x="2552700" y="7277100"/>
          <a:ext cx="1765600" cy="88943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8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9437">
                <a:tc>
                  <a:txBody>
                    <a:bodyPr/>
                    <a:lstStyle/>
                    <a:p>
                      <a:pPr defTabSz="914400">
                        <a:defRPr sz="2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rPr>
                          <a:solidFill>
                            <a:srgbClr val="FFFFFF"/>
                          </a:solidFill>
                        </a:rPr>
                        <a:t>-</a:t>
                      </a:r>
                      <a:r>
                        <a:t>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  <a:lnT w="12700">
                      <a:solidFill>
                        <a:srgbClr val="3797C6"/>
                      </a:solidFill>
                      <a:miter lim="400000"/>
                    </a:lnT>
                    <a:lnB w="12700">
                      <a:solidFill>
                        <a:srgbClr val="3797C6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0" name="Input"/>
          <p:cNvSpPr txBox="1"/>
          <p:nvPr/>
        </p:nvSpPr>
        <p:spPr>
          <a:xfrm>
            <a:off x="2687347" y="5708650"/>
            <a:ext cx="113116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Input</a:t>
            </a:r>
          </a:p>
        </p:txBody>
      </p:sp>
      <p:sp>
        <p:nvSpPr>
          <p:cNvPr id="211" name="Kernel"/>
          <p:cNvSpPr txBox="1"/>
          <p:nvPr/>
        </p:nvSpPr>
        <p:spPr>
          <a:xfrm>
            <a:off x="2717554" y="8108950"/>
            <a:ext cx="14358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Kernel</a:t>
            </a:r>
          </a:p>
        </p:txBody>
      </p:sp>
      <p:sp>
        <p:nvSpPr>
          <p:cNvPr id="212" name="Line"/>
          <p:cNvSpPr/>
          <p:nvPr/>
        </p:nvSpPr>
        <p:spPr>
          <a:xfrm>
            <a:off x="5244798" y="4241800"/>
            <a:ext cx="2706240" cy="12766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3" name="Line"/>
          <p:cNvSpPr/>
          <p:nvPr/>
        </p:nvSpPr>
        <p:spPr>
          <a:xfrm flipV="1">
            <a:off x="4335419" y="6221501"/>
            <a:ext cx="3615618" cy="146144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4" name="Output"/>
          <p:cNvSpPr txBox="1"/>
          <p:nvPr/>
        </p:nvSpPr>
        <p:spPr>
          <a:xfrm>
            <a:off x="9175303" y="7397968"/>
            <a:ext cx="14867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Output</a:t>
            </a:r>
          </a:p>
        </p:txBody>
      </p:sp>
      <p:sp>
        <p:nvSpPr>
          <p:cNvPr id="215" name="Figure 9.6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B9E014-0EA9-6149-A751-8AF188E227DB}"/>
                  </a:ext>
                </a:extLst>
              </p:cNvPr>
              <p:cNvSpPr txBox="1"/>
              <p:nvPr/>
            </p:nvSpPr>
            <p:spPr>
              <a:xfrm>
                <a:off x="2259069" y="1975739"/>
                <a:ext cx="1987724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320×280</m:t>
                      </m:r>
                    </m:oMath>
                  </m:oMathPara>
                </a14:m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B9E014-0EA9-6149-A751-8AF188E22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9069" y="1975739"/>
                <a:ext cx="1987724" cy="553998"/>
              </a:xfrm>
              <a:prstGeom prst="rect">
                <a:avLst/>
              </a:prstGeom>
              <a:blipFill>
                <a:blip r:embed="rId4"/>
                <a:stretch>
                  <a:fillRect l="-7006" r="-1274" b="-46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D1366D-FE93-C447-8097-5D7B7176DE08}"/>
                  </a:ext>
                </a:extLst>
              </p:cNvPr>
              <p:cNvSpPr txBox="1"/>
              <p:nvPr/>
            </p:nvSpPr>
            <p:spPr>
              <a:xfrm>
                <a:off x="8924838" y="3401936"/>
                <a:ext cx="1987724" cy="5539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319×280</m:t>
                      </m:r>
                    </m:oMath>
                  </m:oMathPara>
                </a14:m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ED1366D-FE93-C447-8097-5D7B7176D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4838" y="3401936"/>
                <a:ext cx="1987724" cy="553998"/>
              </a:xfrm>
              <a:prstGeom prst="rect">
                <a:avLst/>
              </a:prstGeom>
              <a:blipFill>
                <a:blip r:embed="rId5"/>
                <a:stretch>
                  <a:fillRect l="-7006" r="-637" b="-454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Efficiency of Conv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r>
              <a:t>Efficiency of Convolution</a:t>
            </a:r>
          </a:p>
        </p:txBody>
      </p:sp>
      <p:sp>
        <p:nvSpPr>
          <p:cNvPr id="218" name="Input size: 320 by 280…"/>
          <p:cNvSpPr txBox="1"/>
          <p:nvPr/>
        </p:nvSpPr>
        <p:spPr>
          <a:xfrm>
            <a:off x="4115130" y="2167950"/>
            <a:ext cx="4943476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Input size: 320 by 280</a:t>
            </a:r>
          </a:p>
          <a:p>
            <a:pPr algn="l"/>
            <a:r>
              <a:t>Kernel size: 2 by 1</a:t>
            </a:r>
          </a:p>
          <a:p>
            <a:pPr algn="l"/>
            <a:r>
              <a:t>Output size: 319 by 280</a:t>
            </a:r>
          </a:p>
        </p:txBody>
      </p:sp>
      <p:graphicFrame>
        <p:nvGraphicFramePr>
          <p:cNvPr id="219" name="Table"/>
          <p:cNvGraphicFramePr/>
          <p:nvPr>
            <p:extLst>
              <p:ext uri="{D42A27DB-BD31-4B8C-83A1-F6EECF244321}">
                <p14:modId xmlns:p14="http://schemas.microsoft.com/office/powerpoint/2010/main" val="3394797727"/>
              </p:ext>
            </p:extLst>
          </p:nvPr>
        </p:nvGraphicFramePr>
        <p:xfrm>
          <a:off x="1449668" y="4694303"/>
          <a:ext cx="10496056" cy="410944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2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2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10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69815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Convolution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Dense matrix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Sparse matrix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981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Stored floats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319*280*320*280 &gt; 8e9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2*319*280 = 178,640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9815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Float muls or adds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319*280*3 = 267,960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&gt; 16e9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Same as convolution (267,960)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2873-B625-2E43-8DD5-2765E92A6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LB" dirty="0"/>
              <a:t>ooling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D5EA0-EB32-774F-BD4D-2F32E0AAB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typical layer of a convolutional network consists of three stages</a:t>
            </a:r>
          </a:p>
          <a:p>
            <a:pPr lvl="1"/>
            <a:r>
              <a:rPr lang="en-US" dirty="0"/>
              <a:t>In the first stage, the layer performs several </a:t>
            </a:r>
            <a:r>
              <a:rPr lang="en-US" dirty="0">
                <a:solidFill>
                  <a:schemeClr val="accent6"/>
                </a:solidFill>
              </a:rPr>
              <a:t>convolutions</a:t>
            </a:r>
            <a:r>
              <a:rPr lang="en-US" dirty="0"/>
              <a:t> in parallel to produce a set of linear activations. </a:t>
            </a:r>
          </a:p>
          <a:p>
            <a:pPr lvl="1"/>
            <a:r>
              <a:rPr lang="en-US" dirty="0"/>
              <a:t>In the second stage, each linear activation is run through a nonlinear activation function, such as the rectified linear activation function. This stage is sometimes called the </a:t>
            </a:r>
            <a:r>
              <a:rPr lang="en-US" dirty="0">
                <a:solidFill>
                  <a:schemeClr val="accent2"/>
                </a:solidFill>
              </a:rPr>
              <a:t>detector stage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In the third stage, we use a </a:t>
            </a:r>
            <a:r>
              <a:rPr lang="en-US" dirty="0">
                <a:solidFill>
                  <a:schemeClr val="accent1"/>
                </a:solidFill>
              </a:rPr>
              <a:t>pooling</a:t>
            </a:r>
            <a:r>
              <a:rPr lang="en-US" dirty="0"/>
              <a:t> function to modify the output of the layer further.</a:t>
            </a:r>
          </a:p>
          <a:p>
            <a:r>
              <a:rPr lang="en-US" dirty="0"/>
              <a:t>A pooling function replaces the output of the net at a certain location with a summary statistic of the nearby outputs: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max pooling </a:t>
            </a:r>
            <a:r>
              <a:rPr lang="en-US" dirty="0"/>
              <a:t>operation reports the maximum output within a rectangular neighborhood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Average pooling</a:t>
            </a:r>
            <a:r>
              <a:rPr lang="en-US" dirty="0"/>
              <a:t>, weighted average pooling, L2 norm, etc. </a:t>
            </a:r>
          </a:p>
          <a:p>
            <a:pPr lvl="1"/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44627819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volutional Network Compone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Convolutional Network Components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867" y="2813636"/>
            <a:ext cx="6475066" cy="6188773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Figure 9.7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9.7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7559-EEFA-2744-A531-46D25629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LB" dirty="0"/>
              <a:t>hy pooling?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467FE-A97A-E746-A9B0-A806A60CA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Invariance:</a:t>
            </a:r>
          </a:p>
          <a:p>
            <a:pPr lvl="1"/>
            <a:r>
              <a:rPr lang="en-US" dirty="0"/>
              <a:t>Pooling helps to make the representation become approximately invariant to small translations of the input. </a:t>
            </a:r>
          </a:p>
          <a:p>
            <a:pPr lvl="1"/>
            <a:r>
              <a:rPr lang="en-US" dirty="0"/>
              <a:t>Invariance to translation means that if we translate the input by a small amount, the values of most of the pooled outputs do not change. </a:t>
            </a:r>
          </a:p>
          <a:p>
            <a:pPr lvl="1"/>
            <a:r>
              <a:rPr lang="en-US" dirty="0"/>
              <a:t>Invariance to local translation can be a very useful property if we care more about whether some feature is present than exactly where it is.</a:t>
            </a:r>
          </a:p>
          <a:p>
            <a:pPr lvl="1"/>
            <a:r>
              <a:rPr lang="en-US" dirty="0"/>
              <a:t>The use of pooling can be viewed as adding an infinitely strong prior that the function the layer learns must be invariant to small translations.</a:t>
            </a:r>
          </a:p>
          <a:p>
            <a:r>
              <a:rPr lang="en-US" dirty="0">
                <a:solidFill>
                  <a:schemeClr val="accent2"/>
                </a:solidFill>
              </a:rPr>
              <a:t>Efficiency: </a:t>
            </a:r>
          </a:p>
          <a:p>
            <a:pPr lvl="1"/>
            <a:r>
              <a:rPr lang="en-US" dirty="0"/>
              <a:t>Pooling units summarize detector units by reporting summary statistics for pooling regions spaced k pixels apart rather than 1 pixel apart. </a:t>
            </a:r>
          </a:p>
          <a:p>
            <a:pPr lvl="1"/>
            <a:r>
              <a:rPr lang="en-US" dirty="0"/>
              <a:t>This improves the computational efficiency of the network </a:t>
            </a:r>
          </a:p>
          <a:p>
            <a:pPr lvl="1"/>
            <a:r>
              <a:rPr lang="en-US" dirty="0"/>
              <a:t>improved statistical efficiency and reduced memory requirements for storing the parameters.</a:t>
            </a:r>
          </a:p>
        </p:txBody>
      </p:sp>
    </p:spTree>
    <p:extLst>
      <p:ext uri="{BB962C8B-B14F-4D97-AF65-F5344CB8AC3E}">
        <p14:creationId xmlns:p14="http://schemas.microsoft.com/office/powerpoint/2010/main" val="260344684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ax Pooling and Invariance to Translation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790978"/>
          </a:xfrm>
          <a:prstGeom prst="rect">
            <a:avLst/>
          </a:prstGeom>
        </p:spPr>
        <p:txBody>
          <a:bodyPr/>
          <a:lstStyle>
            <a:lvl1pPr defTabSz="397256">
              <a:defRPr sz="5440"/>
            </a:lvl1pPr>
          </a:lstStyle>
          <a:p>
            <a:r>
              <a:t>Max Pooling and Invariance to Translation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68" y="2072820"/>
            <a:ext cx="7355768" cy="6604113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Figure 9.8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8D7B1-DA5A-EB47-9AAE-2119E9A267D0}"/>
              </a:ext>
            </a:extLst>
          </p:cNvPr>
          <p:cNvSpPr txBox="1"/>
          <p:nvPr/>
        </p:nvSpPr>
        <p:spPr>
          <a:xfrm>
            <a:off x="952500" y="4796398"/>
            <a:ext cx="19231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kumimoji="0" lang="en-L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tride = 1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W</a:t>
            </a:r>
            <a:r>
              <a:rPr lang="en-LB" sz="2800" dirty="0"/>
              <a:t>idth = 3</a:t>
            </a:r>
            <a:endParaRPr kumimoji="0" lang="en-L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ross-Channel Pooling and Invariance to Learned Transform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368045">
              <a:defRPr sz="5040"/>
            </a:lvl1pPr>
          </a:lstStyle>
          <a:p>
            <a:r>
              <a:t>Cross-Channel Pooling and Invariance to Learned Transformations</a:t>
            </a:r>
          </a:p>
        </p:txBody>
      </p:sp>
      <p:pic>
        <p:nvPicPr>
          <p:cNvPr id="2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880" y="3063136"/>
            <a:ext cx="9169040" cy="537992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Figure 9.9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9.9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ooling with Downsampl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Pooling with Downsampling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92" y="3213460"/>
            <a:ext cx="10653816" cy="332668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Figure 9.10"/>
          <p:cNvSpPr txBox="1"/>
          <p:nvPr/>
        </p:nvSpPr>
        <p:spPr>
          <a:xfrm>
            <a:off x="5288855" y="9156700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F503B9-BAFC-7948-B861-7FA9F8D52F02}"/>
              </a:ext>
            </a:extLst>
          </p:cNvPr>
          <p:cNvSpPr txBox="1"/>
          <p:nvPr/>
        </p:nvSpPr>
        <p:spPr>
          <a:xfrm>
            <a:off x="467591" y="3213460"/>
            <a:ext cx="192316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kumimoji="0" lang="en-LB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tride = 2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W</a:t>
            </a:r>
            <a:r>
              <a:rPr lang="en-LB" sz="2800" dirty="0"/>
              <a:t>idth = 3</a:t>
            </a:r>
            <a:endParaRPr kumimoji="0" lang="en-LB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AD5E-D9C6-9840-AB3F-3A48BE35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onvolutional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45E7A-801A-4945-A67D-E9504FE56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Specialized kind of neural network for processing data that has a known, grid-like topology. </a:t>
            </a:r>
          </a:p>
          <a:p>
            <a:r>
              <a:rPr lang="en-US" dirty="0"/>
              <a:t>Examples include </a:t>
            </a:r>
          </a:p>
          <a:p>
            <a:pPr lvl="1"/>
            <a:r>
              <a:rPr lang="en-US" dirty="0"/>
              <a:t>time-series data, which can be thought of as a 1D grid taking samples at regular time intervals, </a:t>
            </a:r>
          </a:p>
          <a:p>
            <a:pPr lvl="1"/>
            <a:r>
              <a:rPr lang="en-US" dirty="0"/>
              <a:t>and image data, which can be thought of as a 2D grid of pixels.</a:t>
            </a:r>
          </a:p>
          <a:p>
            <a:r>
              <a:rPr lang="en-US" dirty="0"/>
              <a:t>Convolutional networks are simply neural networks that use convolution in place of general matrix multiplication in at least one of their layers.</a:t>
            </a:r>
          </a:p>
          <a:p>
            <a:pPr lvl="1"/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64232867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Example Classification Architectur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Example Classification Architectures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593" y="2708027"/>
            <a:ext cx="6165614" cy="6956480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Figure 9.11"/>
          <p:cNvSpPr txBox="1"/>
          <p:nvPr/>
        </p:nvSpPr>
        <p:spPr>
          <a:xfrm>
            <a:off x="9791461" y="7980321"/>
            <a:ext cx="23933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C917F6-F076-D742-89C8-A07C0E1A4673}"/>
              </a:ext>
            </a:extLst>
          </p:cNvPr>
          <p:cNvSpPr/>
          <p:nvPr/>
        </p:nvSpPr>
        <p:spPr>
          <a:xfrm>
            <a:off x="244764" y="7966302"/>
            <a:ext cx="29685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Helvetica" pitchFamily="2" charset="0"/>
              </a:rPr>
              <a:t>The specific strides and depths used in this figure are not advisable for real use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C9E3-4761-FB41-9087-8321F93AD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en-LB" dirty="0"/>
              <a:t>ariants of the convolution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BFEF97-0A3F-BC41-B6F9-CCF58BA80C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171700"/>
                <a:ext cx="11099800" cy="564356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W</a:t>
                </a:r>
                <a:r>
                  <a:rPr lang="en-LB" dirty="0"/>
                  <a:t>e use many convolutions in parallel (multi-channel)</a:t>
                </a:r>
              </a:p>
              <a:p>
                <a:r>
                  <a:rPr lang="en-US" dirty="0"/>
                  <a:t>T</a:t>
                </a:r>
                <a:r>
                  <a:rPr lang="en-LB" dirty="0"/>
                  <a:t>he input is a 4-d tensor (batch, r, g, b). Let’s ignore the batch index for the moment: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LB" dirty="0"/>
                  <a:t>: output channel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LB" dirty="0"/>
                  <a:t>: input channel (R,G,B)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LB" dirty="0"/>
                  <a:t>: offsets (row, column)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=1,2,3,…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LB" dirty="0"/>
                  <a:t>: row, column</a:t>
                </a:r>
              </a:p>
              <a:p>
                <a:r>
                  <a:rPr lang="en-US" dirty="0"/>
                  <a:t>C</a:t>
                </a:r>
                <a:r>
                  <a:rPr lang="en-LB" dirty="0"/>
                  <a:t>onvolution with stride: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LB" dirty="0"/>
              </a:p>
              <a:p>
                <a:pPr lvl="1"/>
                <a:endParaRPr lang="en-LB" dirty="0"/>
              </a:p>
              <a:p>
                <a:pPr lvl="1"/>
                <a:endParaRPr lang="en-LB" dirty="0"/>
              </a:p>
              <a:p>
                <a:pPr lvl="1"/>
                <a:endParaRPr lang="en-LB" dirty="0"/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BFEF97-0A3F-BC41-B6F9-CCF58BA80C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171700"/>
                <a:ext cx="11099800" cy="5643563"/>
              </a:xfrm>
              <a:blipFill>
                <a:blip r:embed="rId2"/>
                <a:stretch>
                  <a:fillRect l="-571" t="-4944" r="-1943" b="-2809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37C77EB-EE97-F743-B40E-C5C1164FC9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207971"/>
                  </p:ext>
                </p:extLst>
              </p:nvPr>
            </p:nvGraphicFramePr>
            <p:xfrm>
              <a:off x="2167466" y="7825740"/>
              <a:ext cx="8669868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9956">
                      <a:extLst>
                        <a:ext uri="{9D8B030D-6E8A-4147-A177-3AD203B41FA5}">
                          <a16:colId xmlns:a16="http://schemas.microsoft.com/office/drawing/2014/main" val="478185839"/>
                        </a:ext>
                      </a:extLst>
                    </a:gridCol>
                    <a:gridCol w="2889956">
                      <a:extLst>
                        <a:ext uri="{9D8B030D-6E8A-4147-A177-3AD203B41FA5}">
                          <a16:colId xmlns:a16="http://schemas.microsoft.com/office/drawing/2014/main" val="4024507657"/>
                        </a:ext>
                      </a:extLst>
                    </a:gridCol>
                    <a:gridCol w="2889956">
                      <a:extLst>
                        <a:ext uri="{9D8B030D-6E8A-4147-A177-3AD203B41FA5}">
                          <a16:colId xmlns:a16="http://schemas.microsoft.com/office/drawing/2014/main" val="38942805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  <a:r>
                            <a:rPr lang="en-LB" dirty="0"/>
                            <a:t>tride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</a:t>
                          </a:r>
                          <a:r>
                            <a:rPr lang="en-LB" dirty="0"/>
                            <a:t>utput (row, column)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</a:t>
                          </a:r>
                          <a:r>
                            <a:rPr lang="en-LB" dirty="0"/>
                            <a:t>nput (row, column)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04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0,1,2, …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0,1,2, …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1672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0,1,2, …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0,2,4, …</m:t>
                                </m:r>
                              </m:oMath>
                            </m:oMathPara>
                          </a14:m>
                          <a:endParaRPr lang="en-L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15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0,1,2, …</m:t>
                                </m:r>
                              </m:oMath>
                            </m:oMathPara>
                          </a14:m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 …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194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L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1634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37C77EB-EE97-F743-B40E-C5C1164FC9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1207971"/>
                  </p:ext>
                </p:extLst>
              </p:nvPr>
            </p:nvGraphicFramePr>
            <p:xfrm>
              <a:off x="2167466" y="7825740"/>
              <a:ext cx="8669868" cy="18542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89956">
                      <a:extLst>
                        <a:ext uri="{9D8B030D-6E8A-4147-A177-3AD203B41FA5}">
                          <a16:colId xmlns:a16="http://schemas.microsoft.com/office/drawing/2014/main" val="478185839"/>
                        </a:ext>
                      </a:extLst>
                    </a:gridCol>
                    <a:gridCol w="2889956">
                      <a:extLst>
                        <a:ext uri="{9D8B030D-6E8A-4147-A177-3AD203B41FA5}">
                          <a16:colId xmlns:a16="http://schemas.microsoft.com/office/drawing/2014/main" val="4024507657"/>
                        </a:ext>
                      </a:extLst>
                    </a:gridCol>
                    <a:gridCol w="2889956">
                      <a:extLst>
                        <a:ext uri="{9D8B030D-6E8A-4147-A177-3AD203B41FA5}">
                          <a16:colId xmlns:a16="http://schemas.microsoft.com/office/drawing/2014/main" val="38942805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  <a:r>
                            <a:rPr lang="en-LB" dirty="0"/>
                            <a:t>tride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</a:t>
                          </a:r>
                          <a:r>
                            <a:rPr lang="en-LB" dirty="0"/>
                            <a:t>utput (row, column)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</a:t>
                          </a:r>
                          <a:r>
                            <a:rPr lang="en-LB" dirty="0"/>
                            <a:t>nput (row, column)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6041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439" t="-106667" r="-200000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100439" t="-106667" r="-100000" b="-3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200439" t="-106667" b="-3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1672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439" t="-213793" r="-200000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100439" t="-213793" r="-100000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200439" t="-213793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5100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439" t="-303333" r="-200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100439" t="-303333" r="-1000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LB"/>
                        </a:p>
                      </a:txBody>
                      <a:tcPr>
                        <a:blipFill>
                          <a:blip r:embed="rId3"/>
                          <a:stretch>
                            <a:fillRect l="-200439" t="-303333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19417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L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L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584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291634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4736400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onvolution with Strid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Convolution with Stride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290" y="1892300"/>
            <a:ext cx="6414220" cy="7155331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Figure 9.12"/>
          <p:cNvSpPr txBox="1"/>
          <p:nvPr/>
        </p:nvSpPr>
        <p:spPr>
          <a:xfrm>
            <a:off x="9761679" y="8277648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BF70A-9036-7745-BA5E-CB3DA84FBAEF}"/>
              </a:ext>
            </a:extLst>
          </p:cNvPr>
          <p:cNvSpPr txBox="1"/>
          <p:nvPr/>
        </p:nvSpPr>
        <p:spPr>
          <a:xfrm>
            <a:off x="952500" y="4394616"/>
            <a:ext cx="1304925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kumimoji="0" lang="en-LB" sz="2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tride of 2 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FA01B-86F2-6948-975E-FFA4F6A3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</a:t>
            </a:r>
            <a:r>
              <a:rPr lang="en-LB" dirty="0"/>
              <a:t>ero 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897B7C-5710-3D49-AF2B-C3779040AC0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V</a:t>
                </a:r>
                <a:r>
                  <a:rPr lang="en-LB" dirty="0">
                    <a:solidFill>
                      <a:schemeClr val="accent1"/>
                    </a:solidFill>
                  </a:rPr>
                  <a:t>alid: </a:t>
                </a:r>
                <a:r>
                  <a:rPr lang="en-US" dirty="0"/>
                  <a:t>no zero-padding, the convolution kernel is only allowed to visit positions where the kernel is contained entirely within the image.</a:t>
                </a:r>
              </a:p>
              <a:p>
                <a:pPr lvl="1"/>
                <a:r>
                  <a:rPr lang="en-US" dirty="0"/>
                  <a:t>input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b="0" dirty="0"/>
                  <a:t>, kernel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S</a:t>
                </a:r>
                <a:r>
                  <a:rPr lang="en-LB" dirty="0">
                    <a:solidFill>
                      <a:schemeClr val="accent1"/>
                    </a:solidFill>
                  </a:rPr>
                  <a:t>ame: </a:t>
                </a:r>
                <a:r>
                  <a:rPr lang="en-LB" dirty="0">
                    <a:solidFill>
                      <a:schemeClr val="tx1"/>
                    </a:solidFill>
                  </a:rPr>
                  <a:t>pad with enough zeroes to preserve the input dimension 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LB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LB" dirty="0">
                  <a:solidFill>
                    <a:schemeClr val="accent1"/>
                  </a:solidFill>
                </a:endParaRP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F</a:t>
                </a:r>
                <a:r>
                  <a:rPr lang="en-LB" dirty="0">
                    <a:solidFill>
                      <a:schemeClr val="accent1"/>
                    </a:solidFill>
                  </a:rPr>
                  <a:t>ull: </a:t>
                </a:r>
                <a:r>
                  <a:rPr lang="en-LB" dirty="0">
                    <a:solidFill>
                      <a:schemeClr val="tx1"/>
                    </a:solidFill>
                  </a:rPr>
                  <a:t>every input contributes to equal number of outputs</a:t>
                </a:r>
                <a:r>
                  <a:rPr lang="en-LB" dirty="0">
                    <a:solidFill>
                      <a:schemeClr val="accent1"/>
                    </a:solidFill>
                  </a:rPr>
                  <a:t> </a:t>
                </a:r>
              </a:p>
              <a:p>
                <a:pPr lvl="1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LB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LB" dirty="0">
                  <a:solidFill>
                    <a:schemeClr val="accent1"/>
                  </a:solidFill>
                </a:endParaRPr>
              </a:p>
              <a:p>
                <a:endParaRPr lang="en-LB" dirty="0">
                  <a:solidFill>
                    <a:schemeClr val="accent1"/>
                  </a:solidFill>
                </a:endParaRPr>
              </a:p>
              <a:p>
                <a:endParaRPr lang="en-LB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897B7C-5710-3D49-AF2B-C3779040AC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13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4609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Zero Padding Controls Siz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14095">
              <a:defRPr sz="7040"/>
            </a:lvl1pPr>
          </a:lstStyle>
          <a:p>
            <a:r>
              <a:rPr sz="6000" dirty="0"/>
              <a:t>Zero Padding Controls Size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081" y="2229684"/>
            <a:ext cx="8010638" cy="729267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Figure 9.13"/>
          <p:cNvSpPr txBox="1"/>
          <p:nvPr/>
        </p:nvSpPr>
        <p:spPr>
          <a:xfrm>
            <a:off x="10550240" y="8406920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9.13</a:t>
            </a:r>
          </a:p>
        </p:txBody>
      </p:sp>
      <p:sp>
        <p:nvSpPr>
          <p:cNvPr id="249" name="With zero…"/>
          <p:cNvSpPr txBox="1"/>
          <p:nvPr/>
        </p:nvSpPr>
        <p:spPr>
          <a:xfrm>
            <a:off x="292293" y="7077170"/>
            <a:ext cx="236282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/>
              <a:t>With zero</a:t>
            </a:r>
          </a:p>
          <a:p>
            <a:r>
              <a:rPr lang="en-US" sz="2400" dirty="0"/>
              <a:t>P</a:t>
            </a:r>
            <a:r>
              <a:rPr sz="2400" dirty="0"/>
              <a:t>adding</a:t>
            </a:r>
            <a:r>
              <a:rPr lang="en-US" sz="2400" dirty="0"/>
              <a:t> (same) </a:t>
            </a:r>
            <a:endParaRPr sz="2400" dirty="0"/>
          </a:p>
        </p:txBody>
      </p:sp>
      <p:sp>
        <p:nvSpPr>
          <p:cNvPr id="250" name="Without zero…"/>
          <p:cNvSpPr txBox="1"/>
          <p:nvPr/>
        </p:nvSpPr>
        <p:spPr>
          <a:xfrm>
            <a:off x="2692879" y="2929878"/>
            <a:ext cx="215924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400" dirty="0"/>
              <a:t>Without zero</a:t>
            </a:r>
          </a:p>
          <a:p>
            <a:r>
              <a:rPr lang="en-US" sz="2400" dirty="0"/>
              <a:t>P</a:t>
            </a:r>
            <a:r>
              <a:rPr sz="2400" dirty="0"/>
              <a:t>adding</a:t>
            </a:r>
            <a:r>
              <a:rPr lang="en-US" sz="2400" dirty="0"/>
              <a:t> (valid)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Kinds of Connec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Kinds of Connectivity</a:t>
            </a: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13" y="2529364"/>
            <a:ext cx="5215405" cy="6218874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Figure 9.14"/>
          <p:cNvSpPr txBox="1"/>
          <p:nvPr/>
        </p:nvSpPr>
        <p:spPr>
          <a:xfrm>
            <a:off x="4556568" y="9040355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9.14</a:t>
            </a:r>
          </a:p>
        </p:txBody>
      </p:sp>
      <p:sp>
        <p:nvSpPr>
          <p:cNvPr id="255" name="Local connection:…"/>
          <p:cNvSpPr txBox="1"/>
          <p:nvPr/>
        </p:nvSpPr>
        <p:spPr>
          <a:xfrm>
            <a:off x="8267488" y="2630744"/>
            <a:ext cx="290303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>
                <a:solidFill>
                  <a:schemeClr val="accent1"/>
                </a:solidFill>
              </a:rPr>
              <a:t>Local connection:</a:t>
            </a:r>
          </a:p>
          <a:p>
            <a:r>
              <a:rPr sz="2800" dirty="0">
                <a:solidFill>
                  <a:schemeClr val="accent1"/>
                </a:solidFill>
              </a:rPr>
              <a:t>like convolution,</a:t>
            </a:r>
          </a:p>
          <a:p>
            <a:r>
              <a:rPr sz="2800" dirty="0">
                <a:solidFill>
                  <a:schemeClr val="accent1"/>
                </a:solidFill>
              </a:rPr>
              <a:t>but no sharing</a:t>
            </a:r>
          </a:p>
        </p:txBody>
      </p:sp>
      <p:sp>
        <p:nvSpPr>
          <p:cNvPr id="256" name="Convolution"/>
          <p:cNvSpPr txBox="1"/>
          <p:nvPr/>
        </p:nvSpPr>
        <p:spPr>
          <a:xfrm>
            <a:off x="8717132" y="5486361"/>
            <a:ext cx="2003754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>
                <a:solidFill>
                  <a:schemeClr val="accent2"/>
                </a:solidFill>
              </a:rPr>
              <a:t>Convolution</a:t>
            </a:r>
          </a:p>
        </p:txBody>
      </p:sp>
      <p:sp>
        <p:nvSpPr>
          <p:cNvPr id="257" name="Fully connected"/>
          <p:cNvSpPr txBox="1"/>
          <p:nvPr/>
        </p:nvSpPr>
        <p:spPr>
          <a:xfrm>
            <a:off x="8664025" y="7528833"/>
            <a:ext cx="2622513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>
                <a:solidFill>
                  <a:schemeClr val="accent6"/>
                </a:solidFill>
              </a:rPr>
              <a:t>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C87CBF-4EC7-C449-86AF-F1AB201A674F}"/>
                  </a:ext>
                </a:extLst>
              </p:cNvPr>
              <p:cNvSpPr txBox="1"/>
              <p:nvPr/>
            </p:nvSpPr>
            <p:spPr>
              <a:xfrm>
                <a:off x="7168359" y="4085113"/>
                <a:ext cx="5613845" cy="10785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𝑍</m:t>
                          </m:r>
                        </m:e>
                        <m:sub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𝑖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𝑗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𝑘</m:t>
                          </m:r>
                        </m:sub>
                      </m:sSub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𝑙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𝑚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,</m:t>
                          </m:r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𝑙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𝑗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+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𝑚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−1,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𝑘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+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𝑛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𝑖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𝑗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𝑘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𝑙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𝑚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,</m:t>
                              </m:r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C87CBF-4EC7-C449-86AF-F1AB201A67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359" y="4085113"/>
                <a:ext cx="5613845" cy="1078565"/>
              </a:xfrm>
              <a:prstGeom prst="rect">
                <a:avLst/>
              </a:prstGeom>
              <a:blipFill>
                <a:blip r:embed="rId3"/>
                <a:stretch>
                  <a:fillRect l="-1810" t="-140698" b="-19186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3D5878-0778-9D4D-9D0E-3C9A6A3099DC}"/>
                  </a:ext>
                </a:extLst>
              </p:cNvPr>
              <p:cNvSpPr/>
              <p:nvPr/>
            </p:nvSpPr>
            <p:spPr>
              <a:xfrm>
                <a:off x="7168359" y="5964111"/>
                <a:ext cx="7103534" cy="1170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LB" sz="28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3D5878-0778-9D4D-9D0E-3C9A6A3099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8359" y="5964111"/>
                <a:ext cx="7103534" cy="1170898"/>
              </a:xfrm>
              <a:prstGeom prst="rect">
                <a:avLst/>
              </a:prstGeom>
              <a:blipFill>
                <a:blip r:embed="rId4"/>
                <a:stretch>
                  <a:fillRect l="-357" t="-126882" b="-1731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artial Connectivity Between Channels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603028"/>
          </a:xfrm>
          <a:prstGeom prst="rect">
            <a:avLst/>
          </a:prstGeom>
        </p:spPr>
        <p:txBody>
          <a:bodyPr/>
          <a:lstStyle>
            <a:lvl1pPr defTabSz="362204">
              <a:defRPr sz="4960"/>
            </a:lvl1pPr>
          </a:lstStyle>
          <a:p>
            <a:r>
              <a:t>Partial Connectivity Between Channels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851" y="1521747"/>
            <a:ext cx="5524141" cy="7857264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Figure 9.15"/>
          <p:cNvSpPr txBox="1"/>
          <p:nvPr/>
        </p:nvSpPr>
        <p:spPr>
          <a:xfrm>
            <a:off x="9625210" y="8496042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9.15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445A65-FB14-6C49-9D1A-68FC1C2F785A}"/>
              </a:ext>
            </a:extLst>
          </p:cNvPr>
          <p:cNvSpPr/>
          <p:nvPr/>
        </p:nvSpPr>
        <p:spPr>
          <a:xfrm>
            <a:off x="414338" y="2234707"/>
            <a:ext cx="35645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Helvetica" pitchFamily="2" charset="0"/>
              </a:rPr>
              <a:t>A convolutional network with the first two output channels connected to only the first two input channels, and the second two output channels connected to only the second two input channels.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led conv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Tiled convolution</a:t>
            </a:r>
          </a:p>
        </p:txBody>
      </p:sp>
      <p:pic>
        <p:nvPicPr>
          <p:cNvPr id="26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34" y="2827788"/>
            <a:ext cx="5589215" cy="6135005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Figure 9.16"/>
          <p:cNvSpPr txBox="1"/>
          <p:nvPr/>
        </p:nvSpPr>
        <p:spPr>
          <a:xfrm>
            <a:off x="4530714" y="8962793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9.16</a:t>
            </a:r>
          </a:p>
        </p:txBody>
      </p:sp>
      <p:sp>
        <p:nvSpPr>
          <p:cNvPr id="266" name="Local connection…"/>
          <p:cNvSpPr txBox="1"/>
          <p:nvPr/>
        </p:nvSpPr>
        <p:spPr>
          <a:xfrm>
            <a:off x="9877120" y="2876989"/>
            <a:ext cx="2803653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Local connection</a:t>
            </a:r>
          </a:p>
          <a:p>
            <a:r>
              <a:rPr sz="2800" dirty="0"/>
              <a:t>(no sharing)</a:t>
            </a:r>
          </a:p>
        </p:txBody>
      </p:sp>
      <p:sp>
        <p:nvSpPr>
          <p:cNvPr id="267" name="Convolution…"/>
          <p:cNvSpPr txBox="1"/>
          <p:nvPr/>
        </p:nvSpPr>
        <p:spPr>
          <a:xfrm>
            <a:off x="9611622" y="7031401"/>
            <a:ext cx="30457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Convolution</a:t>
            </a:r>
          </a:p>
          <a:p>
            <a:r>
              <a:rPr sz="2800" dirty="0"/>
              <a:t>(one group shared</a:t>
            </a:r>
          </a:p>
          <a:p>
            <a:r>
              <a:rPr sz="2800" dirty="0"/>
              <a:t>everywhere)</a:t>
            </a:r>
          </a:p>
        </p:txBody>
      </p:sp>
      <p:sp>
        <p:nvSpPr>
          <p:cNvPr id="268" name="Tiled convolution…"/>
          <p:cNvSpPr txBox="1"/>
          <p:nvPr/>
        </p:nvSpPr>
        <p:spPr>
          <a:xfrm>
            <a:off x="9732649" y="4685670"/>
            <a:ext cx="2803653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>
                <a:solidFill>
                  <a:schemeClr val="accent4"/>
                </a:solidFill>
              </a:rPr>
              <a:t>Tiled convolution</a:t>
            </a:r>
          </a:p>
          <a:p>
            <a:r>
              <a:rPr sz="2800" dirty="0">
                <a:solidFill>
                  <a:schemeClr val="accent4"/>
                </a:solidFill>
              </a:rPr>
              <a:t>(cycle between</a:t>
            </a:r>
          </a:p>
          <a:p>
            <a:r>
              <a:rPr sz="2800" dirty="0">
                <a:solidFill>
                  <a:schemeClr val="accent4"/>
                </a:solidFill>
              </a:rPr>
              <a:t>groups of shared</a:t>
            </a:r>
          </a:p>
          <a:p>
            <a:r>
              <a:rPr sz="2800" dirty="0">
                <a:solidFill>
                  <a:schemeClr val="accent4"/>
                </a:solidFill>
              </a:rPr>
              <a:t>parameters)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F4EEBB3-F14F-9B4C-BC7E-18B90E7D7BAF}"/>
                  </a:ext>
                </a:extLst>
              </p:cNvPr>
              <p:cNvSpPr/>
              <p:nvPr/>
            </p:nvSpPr>
            <p:spPr>
              <a:xfrm>
                <a:off x="157162" y="1774595"/>
                <a:ext cx="8315326" cy="11708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−1,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+1,   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LB" sz="28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F4EEBB3-F14F-9B4C-BC7E-18B90E7D7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2" y="1774595"/>
                <a:ext cx="8315326" cy="1170898"/>
              </a:xfrm>
              <a:prstGeom prst="rect">
                <a:avLst/>
              </a:prstGeom>
              <a:blipFill>
                <a:blip r:embed="rId4"/>
                <a:stretch>
                  <a:fillRect l="-458" t="-125806" b="-1731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ree Oper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Three Operations</a:t>
            </a:r>
          </a:p>
        </p:txBody>
      </p:sp>
      <p:sp>
        <p:nvSpPr>
          <p:cNvPr id="179" name="Convolution: like matrix multiplic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514350" indent="-514350" defTabSz="449833">
              <a:spcBef>
                <a:spcPts val="3200"/>
              </a:spcBef>
              <a:buFont typeface="+mj-lt"/>
              <a:buAutoNum type="arabicPeriod"/>
              <a:defRPr sz="2772"/>
            </a:pPr>
            <a:r>
              <a:rPr lang="en-US" dirty="0"/>
              <a:t>Convolution: (linear) like matrix multiplication</a:t>
            </a:r>
          </a:p>
          <a:p>
            <a:pPr marL="856615" lvl="1" indent="-514350" defTabSz="449833">
              <a:spcBef>
                <a:spcPts val="3200"/>
              </a:spcBef>
              <a:defRPr sz="2772"/>
            </a:pPr>
            <a:r>
              <a:rPr lang="en-US" dirty="0"/>
              <a:t>Take an input, produce an output (hidden layer)</a:t>
            </a:r>
          </a:p>
          <a:p>
            <a:pPr marL="514350" indent="-514350" defTabSz="449833">
              <a:spcBef>
                <a:spcPts val="3200"/>
              </a:spcBef>
              <a:buFont typeface="+mj-lt"/>
              <a:buAutoNum type="arabicPeriod"/>
              <a:defRPr sz="2772"/>
            </a:pPr>
            <a:r>
              <a:rPr lang="en-US" dirty="0"/>
              <a:t>“Deconvolution”: like multiplication by transpose of a matrix</a:t>
            </a:r>
          </a:p>
          <a:p>
            <a:pPr marL="856615" lvl="1" indent="-514350" defTabSz="449833">
              <a:spcBef>
                <a:spcPts val="3200"/>
              </a:spcBef>
              <a:defRPr sz="2772"/>
            </a:pPr>
            <a:r>
              <a:rPr lang="en-US" dirty="0"/>
              <a:t>Used to back-propagate error from output to input</a:t>
            </a:r>
          </a:p>
          <a:p>
            <a:pPr marL="856615" lvl="1" indent="-514350" defTabSz="449833">
              <a:spcBef>
                <a:spcPts val="3200"/>
              </a:spcBef>
              <a:defRPr sz="2772"/>
            </a:pPr>
            <a:r>
              <a:rPr lang="en-US" dirty="0"/>
              <a:t>Reconstruction in autoencoder </a:t>
            </a:r>
          </a:p>
          <a:p>
            <a:pPr marL="514350" indent="-514350" defTabSz="449833">
              <a:spcBef>
                <a:spcPts val="3200"/>
              </a:spcBef>
              <a:buFont typeface="+mj-lt"/>
              <a:buAutoNum type="arabicPeriod"/>
              <a:defRPr sz="2772"/>
            </a:pPr>
            <a:r>
              <a:rPr lang="en-US" dirty="0"/>
              <a:t>Weight gradient computation</a:t>
            </a:r>
          </a:p>
          <a:p>
            <a:pPr marL="856615" lvl="1" indent="-514350" defTabSz="449833">
              <a:spcBef>
                <a:spcPts val="3200"/>
              </a:spcBef>
              <a:defRPr sz="2772"/>
            </a:pPr>
            <a:r>
              <a:rPr lang="en-US" dirty="0"/>
              <a:t>Used to backpropagate error from output to weights</a:t>
            </a:r>
          </a:p>
          <a:p>
            <a:pPr marL="856615" lvl="1" indent="-514350" defTabSz="449833">
              <a:spcBef>
                <a:spcPts val="3200"/>
              </a:spcBef>
              <a:defRPr sz="2772"/>
            </a:pPr>
            <a:r>
              <a:rPr lang="en-US" dirty="0"/>
              <a:t>Accounts for the parameter sharing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6C92-145C-F04A-B549-936E3EF30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LB" dirty="0"/>
              <a:t>radient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C4D4B4-531E-964A-A041-6987D07108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1600200"/>
                <a:ext cx="11099800" cy="8153400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</a:t>
                </a:r>
                <a:r>
                  <a:rPr lang="en-LB" dirty="0"/>
                  <a:t>mage/input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LB" dirty="0"/>
                  <a:t>, kernel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LB" dirty="0"/>
                  <a:t>, conv. </a:t>
                </a:r>
                <a:r>
                  <a:rPr lang="en-US" dirty="0"/>
                  <a:t>o</a:t>
                </a:r>
                <a:r>
                  <a:rPr lang="en-LB" dirty="0"/>
                  <a:t>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LB" dirty="0"/>
                  <a:t>,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We receive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L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endParaRPr lang="en-LB" i="1" dirty="0"/>
              </a:p>
              <a:p>
                <a:pPr lvl="1"/>
                <a:r>
                  <a:rPr lang="en-US" dirty="0"/>
                  <a:t>C</a:t>
                </a:r>
                <a:r>
                  <a:rPr lang="en-LB" dirty="0"/>
                  <a:t>ompute the gradient wrt weights of the kernel: </a:t>
                </a: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LB" dirty="0"/>
              </a:p>
              <a:p>
                <a:pPr lvl="1"/>
                <a:r>
                  <a:rPr lang="en-US" dirty="0"/>
                  <a:t>C</a:t>
                </a:r>
                <a:r>
                  <a:rPr lang="en-LB" dirty="0"/>
                  <a:t>ompute the gradient wrt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LB" dirty="0"/>
                  <a:t>:</a:t>
                </a:r>
              </a:p>
              <a:p>
                <a:pPr marL="444500" lvl="1" indent="0">
                  <a:lnSpc>
                    <a:spcPct val="17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eqAr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eqAr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den>
                                  </m:f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445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</m: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eqAr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</m: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eqAr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9C4D4B4-531E-964A-A041-6987D07108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1600200"/>
                <a:ext cx="11099800" cy="8153400"/>
              </a:xfrm>
              <a:blipFill>
                <a:blip r:embed="rId3"/>
                <a:stretch>
                  <a:fillRect l="-457" t="-11664" b="-1399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990427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Key Idea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Key Idea</a:t>
            </a:r>
          </a:p>
        </p:txBody>
      </p:sp>
      <p:sp>
        <p:nvSpPr>
          <p:cNvPr id="127" name="Replace matrix multiplication in neural nets with convolu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Replace matrix multiplication in neural nets with convolution</a:t>
            </a:r>
          </a:p>
          <a:p>
            <a:r>
              <a:rPr dirty="0"/>
              <a:t>Everything else stays the same</a:t>
            </a:r>
          </a:p>
          <a:p>
            <a:pPr lvl="1"/>
            <a:r>
              <a:rPr dirty="0"/>
              <a:t>Maximum likelihood</a:t>
            </a:r>
          </a:p>
          <a:p>
            <a:pPr lvl="1"/>
            <a:r>
              <a:rPr dirty="0"/>
              <a:t>Back-propagation</a:t>
            </a:r>
          </a:p>
          <a:p>
            <a:pPr lvl="1"/>
            <a:r>
              <a:rPr dirty="0"/>
              <a:t>etc.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1B0E-98A8-E34F-AF59-81DC25B7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LB" dirty="0"/>
              <a:t>econvolution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6CF1DC4-21DC-E54F-91E0-F5FD0199B96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More generally, t</a:t>
                </a:r>
                <a:r>
                  <a:rPr lang="en-LB" dirty="0"/>
                  <a:t>he function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LB" dirty="0"/>
                  <a:t> is called deconvolution</a:t>
                </a:r>
              </a:p>
              <a:p>
                <a:r>
                  <a:rPr lang="en-US" dirty="0"/>
                  <a:t>C</a:t>
                </a:r>
                <a:r>
                  <a:rPr lang="en-LB" dirty="0"/>
                  <a:t>an be used for reconstruction: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LB" dirty="0"/>
                  <a:t> in </a:t>
                </a:r>
                <a:r>
                  <a:rPr lang="en-LB"/>
                  <a:t>an autoencoder </a:t>
                </a:r>
                <a:r>
                  <a:rPr lang="en-LB" dirty="0"/>
                  <a:t>(similar to PCA) </a:t>
                </a:r>
              </a:p>
              <a:p>
                <a:r>
                  <a:rPr lang="en-US" dirty="0"/>
                  <a:t>T</a:t>
                </a:r>
                <a:r>
                  <a:rPr lang="en-LB" dirty="0"/>
                  <a:t>o train:</a:t>
                </a:r>
              </a:p>
              <a:p>
                <a:pPr lvl="1"/>
                <a:r>
                  <a:rPr lang="en-US" dirty="0"/>
                  <a:t>Receive a gradient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LB" dirty="0"/>
                  <a:t> (w.r.t.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LB" dirty="0"/>
                  <a:t>)</a:t>
                </a:r>
              </a:p>
              <a:p>
                <a:pPr lvl="1"/>
                <a:r>
                  <a:rPr lang="en-US" dirty="0"/>
                  <a:t>Compute the gradient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LB" dirty="0"/>
                  <a:t>: </a:t>
                </a:r>
              </a:p>
              <a:p>
                <a:pPr lvl="2"/>
                <a:r>
                  <a:rPr lang="en-US" b="0" dirty="0"/>
                  <a:t>This is given </a:t>
                </a:r>
                <a:r>
                  <a:rPr lang="en-US" b="0" dirty="0" err="1"/>
                  <a:t>b</a:t>
                </a:r>
                <a:r>
                  <a:rPr lang="en-US" b="0" dirty="0"/>
                  <a:t>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LB" dirty="0"/>
                  <a:t>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LB" dirty="0"/>
                  <a:t>ompute the gradient wrt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LB" dirty="0"/>
                  <a:t>:</a:t>
                </a:r>
              </a:p>
              <a:p>
                <a:pPr lvl="2"/>
                <a:r>
                  <a:rPr lang="en-US" dirty="0"/>
                  <a:t>T</a:t>
                </a:r>
                <a:r>
                  <a:rPr lang="en-LB" dirty="0"/>
                  <a:t>his is given by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 dirty="0"/>
              </a:p>
              <a:p>
                <a:pPr lvl="1"/>
                <a:endParaRPr lang="en-L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6CF1DC4-21DC-E54F-91E0-F5FD0199B9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132" r="-1714" b="-2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757608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F959-D11A-644A-A257-C04A9F97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LB" dirty="0"/>
              <a:t>ata 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4B4A7C-A7CB-DD40-B4F1-70BC5997A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29900"/>
              </p:ext>
            </p:extLst>
          </p:nvPr>
        </p:nvGraphicFramePr>
        <p:xfrm>
          <a:off x="771525" y="1986843"/>
          <a:ext cx="11099799" cy="6814257"/>
        </p:xfrm>
        <a:graphic>
          <a:graphicData uri="http://schemas.openxmlformats.org/drawingml/2006/table">
            <a:tbl>
              <a:tblPr firstRow="1" firstCol="1" bandRow="1">
                <a:tableStyleId>{CF821DB8-F4EB-4A41-A1BA-3FCAFE7338EE}</a:tableStyleId>
              </a:tblPr>
              <a:tblGrid>
                <a:gridCol w="1528763">
                  <a:extLst>
                    <a:ext uri="{9D8B030D-6E8A-4147-A177-3AD203B41FA5}">
                      <a16:colId xmlns:a16="http://schemas.microsoft.com/office/drawing/2014/main" val="184817421"/>
                    </a:ext>
                  </a:extLst>
                </a:gridCol>
                <a:gridCol w="4557712">
                  <a:extLst>
                    <a:ext uri="{9D8B030D-6E8A-4147-A177-3AD203B41FA5}">
                      <a16:colId xmlns:a16="http://schemas.microsoft.com/office/drawing/2014/main" val="2734064590"/>
                    </a:ext>
                  </a:extLst>
                </a:gridCol>
                <a:gridCol w="5013324">
                  <a:extLst>
                    <a:ext uri="{9D8B030D-6E8A-4147-A177-3AD203B41FA5}">
                      <a16:colId xmlns:a16="http://schemas.microsoft.com/office/drawing/2014/main" val="4214362514"/>
                    </a:ext>
                  </a:extLst>
                </a:gridCol>
              </a:tblGrid>
              <a:tr h="773727">
                <a:tc>
                  <a:txBody>
                    <a:bodyPr/>
                    <a:lstStyle/>
                    <a:p>
                      <a:endParaRPr lang="en-L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LB" dirty="0"/>
                        <a:t>ingle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LB" dirty="0"/>
                        <a:t>Multichannel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077828"/>
                  </a:ext>
                </a:extLst>
              </a:tr>
              <a:tr h="2088667">
                <a:tc>
                  <a:txBody>
                    <a:bodyPr/>
                    <a:lstStyle/>
                    <a:p>
                      <a:r>
                        <a:rPr lang="en-LB" dirty="0"/>
                        <a:t>1-D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LB" dirty="0"/>
                        <a:t>Audio waveform (amplitude over time)</a:t>
                      </a:r>
                    </a:p>
                    <a:p>
                      <a:r>
                        <a:rPr lang="en-LB" b="1" dirty="0"/>
                        <a:t>Channel: Amplitude</a:t>
                      </a:r>
                    </a:p>
                    <a:p>
                      <a:r>
                        <a:rPr lang="en-LB" b="1" dirty="0"/>
                        <a:t>Dimension: 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  <a:r>
                        <a:rPr lang="en-LB" dirty="0"/>
                        <a:t>keleton animation data</a:t>
                      </a:r>
                    </a:p>
                    <a:p>
                      <a:pPr algn="l"/>
                      <a:r>
                        <a:rPr lang="en-US" sz="1800" u="none" strike="noStrike" cap="none" spc="0" baseline="0" dirty="0">
                          <a:effectLst/>
                          <a:uFillTx/>
                          <a:sym typeface="Helvetica Light"/>
                        </a:rPr>
                        <a:t>Each channel in the data represents the angle</a:t>
                      </a:r>
                    </a:p>
                    <a:p>
                      <a:pPr algn="l"/>
                      <a:r>
                        <a:rPr lang="en-US" sz="1800" u="none" strike="noStrike" cap="none" spc="0" baseline="0" dirty="0">
                          <a:effectLst/>
                          <a:uFillTx/>
                          <a:sym typeface="Helvetica Light"/>
                        </a:rPr>
                        <a:t>about one axis of one joint of a character’s skeleton.</a:t>
                      </a:r>
                    </a:p>
                    <a:p>
                      <a:r>
                        <a:rPr lang="en-LB" b="1" dirty="0"/>
                        <a:t>Channels: Angles</a:t>
                      </a:r>
                    </a:p>
                    <a:p>
                      <a:r>
                        <a:rPr lang="en-LB" b="1" dirty="0"/>
                        <a:t>Dimesion: 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237336"/>
                  </a:ext>
                </a:extLst>
              </a:tr>
              <a:tr h="2616386">
                <a:tc>
                  <a:txBody>
                    <a:bodyPr/>
                    <a:lstStyle/>
                    <a:p>
                      <a:r>
                        <a:rPr lang="en-LB" dirty="0"/>
                        <a:t>2-D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LB" dirty="0"/>
                        <a:t>Audio data that has been transformed with a Fourier transform.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</a:t>
                      </a:r>
                      <a:r>
                        <a:rPr lang="en-LB" dirty="0"/>
                        <a:t>ows correpsond to frequencies. (equivariance to a shift in octaves)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LB" dirty="0"/>
                        <a:t>Columns correspond to different points in time. (equivariance to shifts in time)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LB" b="1" dirty="0"/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LB" b="1" dirty="0"/>
                        <a:t>Channel: Amplitude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LB" b="1" dirty="0"/>
                        <a:t>Dimensions: F,T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B" dirty="0"/>
                        <a:t>Color Image Data</a:t>
                      </a:r>
                    </a:p>
                    <a:p>
                      <a:pPr algn="ctr"/>
                      <a:r>
                        <a:rPr lang="en-LB" b="1" dirty="0"/>
                        <a:t>Channels: R,G,B</a:t>
                      </a:r>
                    </a:p>
                    <a:p>
                      <a:pPr algn="ctr"/>
                      <a:r>
                        <a:rPr lang="en-LB" b="1" dirty="0"/>
                        <a:t>Dimensions: X,Y</a:t>
                      </a:r>
                    </a:p>
                    <a:p>
                      <a:pPr algn="ctr"/>
                      <a:endParaRPr lang="en-L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518717"/>
                  </a:ext>
                </a:extLst>
              </a:tr>
              <a:tr h="1335477">
                <a:tc>
                  <a:txBody>
                    <a:bodyPr/>
                    <a:lstStyle/>
                    <a:p>
                      <a:r>
                        <a:rPr lang="en-LB" dirty="0"/>
                        <a:t>3-D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</a:t>
                      </a:r>
                      <a:r>
                        <a:rPr lang="en-LB" dirty="0"/>
                        <a:t>olumetric data such as provening from medical imaging technology</a:t>
                      </a:r>
                    </a:p>
                    <a:p>
                      <a:pPr algn="ctr"/>
                      <a:r>
                        <a:rPr lang="en-LB" b="1" dirty="0"/>
                        <a:t>Channel: GrayScale</a:t>
                      </a:r>
                    </a:p>
                    <a:p>
                      <a:pPr algn="ctr"/>
                      <a:r>
                        <a:rPr lang="en-LB" b="1" dirty="0"/>
                        <a:t>Dimensions: X,Y,Z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LB" dirty="0"/>
                        <a:t>Color video data </a:t>
                      </a:r>
                    </a:p>
                    <a:p>
                      <a:pPr algn="ctr"/>
                      <a:r>
                        <a:rPr lang="en-US" b="1" dirty="0"/>
                        <a:t>C</a:t>
                      </a:r>
                      <a:r>
                        <a:rPr lang="en-LB" b="1" dirty="0"/>
                        <a:t>hannels: R,G,B</a:t>
                      </a:r>
                    </a:p>
                    <a:p>
                      <a:pPr algn="ctr"/>
                      <a:r>
                        <a:rPr lang="en-LB" b="1" dirty="0"/>
                        <a:t>Dimesions: X,Y,T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218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009879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current Pixel Label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78358">
              <a:defRPr sz="7919"/>
            </a:lvl1pPr>
          </a:lstStyle>
          <a:p>
            <a:r>
              <a:rPr lang="en-US" sz="5400" dirty="0"/>
              <a:t>Structures output </a:t>
            </a:r>
            <a:br>
              <a:rPr lang="en-US" sz="5400" dirty="0"/>
            </a:br>
            <a:r>
              <a:rPr sz="5400" dirty="0"/>
              <a:t>Recurrent Pixel Labeling</a:t>
            </a:r>
          </a:p>
        </p:txBody>
      </p:sp>
      <p:pic>
        <p:nvPicPr>
          <p:cNvPr id="27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880" y="1944713"/>
            <a:ext cx="7083892" cy="6846126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Figure 9.17"/>
          <p:cNvSpPr txBox="1"/>
          <p:nvPr/>
        </p:nvSpPr>
        <p:spPr>
          <a:xfrm>
            <a:off x="4530714" y="8962793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9.17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Major Architectur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Major Architectures</a:t>
            </a:r>
          </a:p>
        </p:txBody>
      </p:sp>
      <p:sp>
        <p:nvSpPr>
          <p:cNvPr id="283" name="Spatial Transducer Net: input size scales with output size, all layers are convolutional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Spatial Transducer Net: input size scales with output size, all layers are convolutional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All Convolutional Net: no pooling layers, just use strided convolution to shrink representation size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Inception: complicated architecture designed to achieve high accuracy with low computational cost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ResNet: blocks of layers with same spatial size, with each layer’s output added to the same buffer that is repeatedly updated. Very many updates = very deep net, but without vanishing gradient.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864E2-00D3-504D-BB9F-8EFE8AF1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Watch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412BB-E94A-5745-A38A-3A5D65E1F9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https://www.youtube.com/watch?v=Xogn6veSyxA</a:t>
            </a:r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11329859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5502-3AE8-ED4A-8794-F3E2FAFE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A8B3D8E-0008-4C49-AB86-14F406DCBC5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Convolution is just a weighted average: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LB" dirty="0"/>
                  <a:t> is a probability density function.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LB" dirty="0"/>
                  <a:t> for all negative arguments </a:t>
                </a:r>
              </a:p>
              <a:p>
                <a:r>
                  <a:rPr lang="en-US" dirty="0"/>
                  <a:t>D</a:t>
                </a:r>
                <a:r>
                  <a:rPr lang="en-LB" dirty="0"/>
                  <a:t>enoted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LB" dirty="0"/>
                  <a:t> is the </a:t>
                </a:r>
                <a:r>
                  <a:rPr lang="en-LB" dirty="0">
                    <a:solidFill>
                      <a:schemeClr val="accent1"/>
                    </a:solidFill>
                  </a:rPr>
                  <a:t>input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LB" dirty="0"/>
                  <a:t> is the </a:t>
                </a:r>
                <a:r>
                  <a:rPr lang="en-LB" dirty="0">
                    <a:solidFill>
                      <a:srgbClr val="00B050"/>
                    </a:solidFill>
                  </a:rPr>
                  <a:t>kernel 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LB" dirty="0"/>
                  <a:t>he output is the </a:t>
                </a:r>
                <a:r>
                  <a:rPr lang="en-LB" dirty="0">
                    <a:solidFill>
                      <a:schemeClr val="accent6"/>
                    </a:solidFill>
                  </a:rPr>
                  <a:t>feature map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Discrete convolution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A8B3D8E-0008-4C49-AB86-14F406DCB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6981" b="-3415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4036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FEAF-4A4A-6E4F-A282-5DBF463A9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2D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DED60A-AA53-AC4C-9DE8-A57E0A01CA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171699"/>
                <a:ext cx="11099800" cy="7407015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−2, …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−2, … 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LB" dirty="0"/>
              </a:p>
              <a:p>
                <a:r>
                  <a:rPr lang="en-US" dirty="0"/>
                  <a:t>C</a:t>
                </a:r>
                <a:r>
                  <a:rPr lang="en-LB" dirty="0"/>
                  <a:t>onvolution is commutative: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1, 2,…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 , 2,…  </m:t>
                    </m:r>
                  </m:oMath>
                </a14:m>
                <a:endParaRPr lang="en-LB" dirty="0"/>
              </a:p>
              <a:p>
                <a:r>
                  <a:rPr lang="en-US" dirty="0"/>
                  <a:t>C</a:t>
                </a:r>
                <a:r>
                  <a:rPr lang="en-LB" dirty="0"/>
                  <a:t>ross correlation: (what we will really use / no kernel flipping)</a:t>
                </a: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LB" dirty="0"/>
              </a:p>
              <a:p>
                <a:r>
                  <a:rPr lang="en-US" dirty="0"/>
                  <a:t>Many machine learning libraries implement </a:t>
                </a:r>
                <a:r>
                  <a:rPr lang="en-US" dirty="0">
                    <a:solidFill>
                      <a:schemeClr val="accent2"/>
                    </a:solidFill>
                  </a:rPr>
                  <a:t>cross-correlation</a:t>
                </a:r>
                <a:r>
                  <a:rPr lang="en-US" dirty="0"/>
                  <a:t> but call it </a:t>
                </a:r>
                <a:r>
                  <a:rPr lang="en-US" dirty="0">
                    <a:solidFill>
                      <a:schemeClr val="accent1"/>
                    </a:solidFill>
                  </a:rPr>
                  <a:t>convolution</a:t>
                </a:r>
                <a:r>
                  <a:rPr lang="en-US" dirty="0"/>
                  <a:t>.</a:t>
                </a:r>
              </a:p>
              <a:p>
                <a:pPr marL="444500" lvl="1" indent="0">
                  <a:buNone/>
                </a:pPr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DED60A-AA53-AC4C-9DE8-A57E0A01CA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171699"/>
                <a:ext cx="11099800" cy="7407015"/>
              </a:xfrm>
              <a:blipFill>
                <a:blip r:embed="rId2"/>
                <a:stretch>
                  <a:fillRect l="-571" t="-18151" b="-1267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6651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2D Convolu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2D </a:t>
            </a:r>
            <a:r>
              <a:rPr lang="en-US" dirty="0"/>
              <a:t>”valid” </a:t>
            </a:r>
            <a:r>
              <a:rPr dirty="0"/>
              <a:t>Convolution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43" y="1892300"/>
            <a:ext cx="7193113" cy="713225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Figure 9.1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9.1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onvolutional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Motivation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Scale up neural networks to process very large images / video sequences…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417830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/>
                  <a:t>Scale up neural networks to process very large images / video sequences</a:t>
                </a:r>
              </a:p>
              <a:p>
                <a:pPr marL="835660" lvl="1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Sparse connections</a:t>
                </a:r>
              </a:p>
              <a:p>
                <a:pPr marL="1280160" lvl="2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/>
                  <a:t>The kernel is smaller than the input: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835660" lvl="1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Parameter sharing</a:t>
                </a:r>
              </a:p>
              <a:p>
                <a:pPr marL="1280160" lvl="2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/>
                  <a:t>The kernel is used at every position of the input </a:t>
                </a:r>
              </a:p>
              <a:p>
                <a:pPr marL="835660" lvl="1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Equivariant representations</a:t>
                </a:r>
              </a:p>
              <a:p>
                <a:pPr marL="1280160" lvl="2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/>
                  <a:t>Automatically generalize across spatial </a:t>
                </a:r>
                <a:r>
                  <a:rPr lang="en-US" sz="2400" dirty="0">
                    <a:solidFill>
                      <a:schemeClr val="accent2"/>
                    </a:solidFill>
                  </a:rPr>
                  <a:t>translations</a:t>
                </a:r>
                <a:r>
                  <a:rPr lang="en-US" sz="2400" dirty="0"/>
                  <a:t> of inputs</a:t>
                </a:r>
              </a:p>
              <a:p>
                <a:pPr marL="1280160" lvl="2" indent="-417830" defTabSz="549148">
                  <a:spcBef>
                    <a:spcPts val="2100"/>
                  </a:spcBef>
                  <a:defRPr sz="3384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equivariant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835660" lvl="1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/>
                  <a:t>Works with inputs of variable size</a:t>
                </a:r>
              </a:p>
              <a:p>
                <a:pPr marL="417830" indent="-417830" defTabSz="549148">
                  <a:spcBef>
                    <a:spcPts val="2100"/>
                  </a:spcBef>
                  <a:defRPr sz="3384"/>
                </a:pPr>
                <a:r>
                  <a:rPr lang="en-US" sz="2400" dirty="0"/>
                  <a:t>Applicable to any input that is laid out on a grid (1-D, 2-D, 3-D, …)</a:t>
                </a:r>
                <a:endParaRPr sz="2400" dirty="0"/>
              </a:p>
            </p:txBody>
          </p:sp>
        </mc:Choice>
        <mc:Fallback xmlns="">
          <p:sp>
            <p:nvSpPr>
              <p:cNvPr id="124" name="Scale up neural networks to process very large images / video sequences…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571" t="-56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parse Connec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Sparse Connectivity</a:t>
            </a:r>
            <a:r>
              <a:rPr lang="en-US" dirty="0"/>
              <a:t> (viewed from below)</a:t>
            </a:r>
            <a:endParaRPr dirty="0"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258" y="2364666"/>
            <a:ext cx="6970284" cy="7130583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Line"/>
          <p:cNvSpPr/>
          <p:nvPr/>
        </p:nvSpPr>
        <p:spPr>
          <a:xfrm>
            <a:off x="1231602" y="5929957"/>
            <a:ext cx="10541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84" name="Sparse…"/>
          <p:cNvSpPr txBox="1"/>
          <p:nvPr/>
        </p:nvSpPr>
        <p:spPr>
          <a:xfrm>
            <a:off x="551829" y="2628899"/>
            <a:ext cx="2579342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Sparse</a:t>
            </a:r>
          </a:p>
          <a:p>
            <a:r>
              <a:t>connections</a:t>
            </a:r>
          </a:p>
          <a:p>
            <a:r>
              <a:t>due to small</a:t>
            </a:r>
          </a:p>
          <a:p>
            <a:r>
              <a:t>convolution</a:t>
            </a:r>
          </a:p>
          <a:p>
            <a:r>
              <a:t>kernel</a:t>
            </a:r>
          </a:p>
        </p:txBody>
      </p:sp>
      <p:sp>
        <p:nvSpPr>
          <p:cNvPr id="185" name="Dense…"/>
          <p:cNvSpPr txBox="1"/>
          <p:nvPr/>
        </p:nvSpPr>
        <p:spPr>
          <a:xfrm>
            <a:off x="564331" y="7042150"/>
            <a:ext cx="255433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Dense</a:t>
            </a:r>
          </a:p>
          <a:p>
            <a:r>
              <a:t>connections</a:t>
            </a:r>
          </a:p>
        </p:txBody>
      </p:sp>
      <p:sp>
        <p:nvSpPr>
          <p:cNvPr id="186" name="Figure 9.2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9.2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279" y="2198821"/>
            <a:ext cx="6967693" cy="710855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parse Connectiv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Sparse Connectivity</a:t>
            </a:r>
            <a:r>
              <a:rPr lang="en-US" dirty="0"/>
              <a:t> (viewed from above)</a:t>
            </a:r>
            <a:endParaRPr dirty="0"/>
          </a:p>
        </p:txBody>
      </p:sp>
      <p:sp>
        <p:nvSpPr>
          <p:cNvPr id="190" name="Line"/>
          <p:cNvSpPr/>
          <p:nvPr/>
        </p:nvSpPr>
        <p:spPr>
          <a:xfrm>
            <a:off x="1231602" y="5929957"/>
            <a:ext cx="1054159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91" name="Sparse…"/>
          <p:cNvSpPr txBox="1"/>
          <p:nvPr/>
        </p:nvSpPr>
        <p:spPr>
          <a:xfrm>
            <a:off x="551829" y="2628899"/>
            <a:ext cx="2579342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Sparse</a:t>
            </a:r>
          </a:p>
          <a:p>
            <a:r>
              <a:t>connections</a:t>
            </a:r>
          </a:p>
          <a:p>
            <a:r>
              <a:t>due to small</a:t>
            </a:r>
          </a:p>
          <a:p>
            <a:r>
              <a:t>convolution</a:t>
            </a:r>
          </a:p>
          <a:p>
            <a:r>
              <a:t>kernel</a:t>
            </a:r>
          </a:p>
        </p:txBody>
      </p:sp>
      <p:sp>
        <p:nvSpPr>
          <p:cNvPr id="192" name="Dense…"/>
          <p:cNvSpPr txBox="1"/>
          <p:nvPr/>
        </p:nvSpPr>
        <p:spPr>
          <a:xfrm>
            <a:off x="564331" y="7042150"/>
            <a:ext cx="255433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Dense</a:t>
            </a:r>
          </a:p>
          <a:p>
            <a:r>
              <a:t>connections</a:t>
            </a:r>
          </a:p>
        </p:txBody>
      </p:sp>
      <p:sp>
        <p:nvSpPr>
          <p:cNvPr id="193" name="Figure 9.3"/>
          <p:cNvSpPr txBox="1"/>
          <p:nvPr/>
        </p:nvSpPr>
        <p:spPr>
          <a:xfrm>
            <a:off x="5415991" y="915670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9.3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0204A0-51EF-0B43-ADE6-1DB8AED436BC}"/>
                  </a:ext>
                </a:extLst>
              </p:cNvPr>
              <p:cNvSpPr txBox="1"/>
              <p:nvPr/>
            </p:nvSpPr>
            <p:spPr>
              <a:xfrm>
                <a:off x="10250972" y="3643761"/>
                <a:ext cx="2701636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𝑥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𝑥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𝑥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LB" sz="2400" b="0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ea typeface="Helvetica"/>
                    <a:cs typeface="Helvetica"/>
                    <a:sym typeface="Helvetica"/>
                  </a:rPr>
                  <a:t> are the receptive field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bPr>
                      <m:e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1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LB" sz="2400" b="0" i="0" u="none" strike="noStrike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FillTx/>
                    <a:ea typeface="Helvetica"/>
                    <a:cs typeface="Helvetica"/>
                    <a:sym typeface="Helvetica"/>
                  </a:rPr>
                  <a:t> </a:t>
                </a:r>
                <a:endParaRPr kumimoji="0" lang="en-LB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90204A0-51EF-0B43-ADE6-1DB8AED43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972" y="3643761"/>
                <a:ext cx="2701636" cy="841256"/>
              </a:xfrm>
              <a:prstGeom prst="rect">
                <a:avLst/>
              </a:prstGeom>
              <a:blipFill>
                <a:blip r:embed="rId3"/>
                <a:stretch>
                  <a:fillRect l="-4206" t="-4478" b="-149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2012</Words>
  <Application>Microsoft Macintosh PowerPoint</Application>
  <PresentationFormat>Custom</PresentationFormat>
  <Paragraphs>288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Cambria Math</vt:lpstr>
      <vt:lpstr>Courier New</vt:lpstr>
      <vt:lpstr>Helvetica</vt:lpstr>
      <vt:lpstr>Helvetica Light</vt:lpstr>
      <vt:lpstr>Helvetica Neue</vt:lpstr>
      <vt:lpstr>Wingdings</vt:lpstr>
      <vt:lpstr>1_White</vt:lpstr>
      <vt:lpstr>Convolutional Networks</vt:lpstr>
      <vt:lpstr>Convolutional networks</vt:lpstr>
      <vt:lpstr>Key Idea</vt:lpstr>
      <vt:lpstr>Convolution</vt:lpstr>
      <vt:lpstr>2D convolution</vt:lpstr>
      <vt:lpstr>2D ”valid” Convolution</vt:lpstr>
      <vt:lpstr>Motivation </vt:lpstr>
      <vt:lpstr>Sparse Connectivity (viewed from below)</vt:lpstr>
      <vt:lpstr>Sparse Connectivity (viewed from above)</vt:lpstr>
      <vt:lpstr>Growing Receptive Fields</vt:lpstr>
      <vt:lpstr>Parameter Sharing</vt:lpstr>
      <vt:lpstr>Edge Detection by Convolution</vt:lpstr>
      <vt:lpstr>Efficiency of Convolution</vt:lpstr>
      <vt:lpstr>Pooling </vt:lpstr>
      <vt:lpstr>Convolutional Network Components</vt:lpstr>
      <vt:lpstr>Why pooling?</vt:lpstr>
      <vt:lpstr>Max Pooling and Invariance to Translation</vt:lpstr>
      <vt:lpstr>Cross-Channel Pooling and Invariance to Learned Transformations</vt:lpstr>
      <vt:lpstr>Pooling with Downsampling</vt:lpstr>
      <vt:lpstr>Example Classification Architectures</vt:lpstr>
      <vt:lpstr>Variants of the convolution function</vt:lpstr>
      <vt:lpstr>Convolution with Stride</vt:lpstr>
      <vt:lpstr>Zero padding</vt:lpstr>
      <vt:lpstr>Zero Padding Controls Size</vt:lpstr>
      <vt:lpstr>Kinds of Connectivity</vt:lpstr>
      <vt:lpstr>Partial Connectivity Between Channels</vt:lpstr>
      <vt:lpstr>Tiled convolution</vt:lpstr>
      <vt:lpstr>Three Operations</vt:lpstr>
      <vt:lpstr>Gradient computation</vt:lpstr>
      <vt:lpstr>Deconvolution </vt:lpstr>
      <vt:lpstr>Data types</vt:lpstr>
      <vt:lpstr>Structures output  Recurrent Pixel Labeling</vt:lpstr>
      <vt:lpstr>Major Architectures</vt:lpstr>
      <vt:lpstr>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Networks</dc:title>
  <cp:lastModifiedBy>Mohamed El Baker Nassar</cp:lastModifiedBy>
  <cp:revision>82</cp:revision>
  <dcterms:modified xsi:type="dcterms:W3CDTF">2020-05-12T12:50:37Z</dcterms:modified>
</cp:coreProperties>
</file>